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3" d="100"/>
          <a:sy n="53" d="100"/>
        </p:scale>
        <p:origin x="705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A07809-E790-4511-AEF4-B262204EE6A1}" type="doc">
      <dgm:prSet loTypeId="urn:microsoft.com/office/officeart/2005/8/layout/cycle5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ECFD402-DF2B-410A-88F3-7DD13301F75B}">
      <dgm:prSet/>
      <dgm:spPr>
        <a:solidFill>
          <a:schemeClr val="accent6"/>
        </a:solidFill>
      </dgm:spPr>
      <dgm:t>
        <a:bodyPr/>
        <a:lstStyle/>
        <a:p>
          <a:r>
            <a:rPr lang="sk-SK" dirty="0"/>
            <a:t>2013 › </a:t>
          </a:r>
          <a:endParaRPr lang="en-US" dirty="0"/>
        </a:p>
      </dgm:t>
    </dgm:pt>
    <dgm:pt modelId="{4333F277-4BEC-4126-82DD-F4BA01D44F28}" type="parTrans" cxnId="{E8B152CA-28AE-4E69-8BB9-6A2BD68F6221}">
      <dgm:prSet/>
      <dgm:spPr/>
      <dgm:t>
        <a:bodyPr/>
        <a:lstStyle/>
        <a:p>
          <a:endParaRPr lang="en-US"/>
        </a:p>
      </dgm:t>
    </dgm:pt>
    <dgm:pt modelId="{C1353FF5-519A-4637-A823-FB11ECABD090}" type="sibTrans" cxnId="{E8B152CA-28AE-4E69-8BB9-6A2BD68F6221}">
      <dgm:prSet/>
      <dgm:spPr/>
      <dgm:t>
        <a:bodyPr/>
        <a:lstStyle/>
        <a:p>
          <a:endParaRPr lang="en-US"/>
        </a:p>
      </dgm:t>
    </dgm:pt>
    <dgm:pt modelId="{735B729A-6A28-4D00-8899-6F5791C484F0}">
      <dgm:prSet/>
      <dgm:spPr/>
      <dgm:t>
        <a:bodyPr/>
        <a:lstStyle/>
        <a:p>
          <a:r>
            <a:rPr lang="sk-SK" dirty="0"/>
            <a:t>Vznik občianskeho združenia</a:t>
          </a:r>
          <a:endParaRPr lang="en-US" dirty="0"/>
        </a:p>
      </dgm:t>
    </dgm:pt>
    <dgm:pt modelId="{2A6C0B62-EF41-4E06-BC31-B9DEE05967C4}" type="parTrans" cxnId="{DAC9BD02-9F76-4E18-8564-D2DDE2DA4C90}">
      <dgm:prSet/>
      <dgm:spPr/>
      <dgm:t>
        <a:bodyPr/>
        <a:lstStyle/>
        <a:p>
          <a:endParaRPr lang="en-US"/>
        </a:p>
      </dgm:t>
    </dgm:pt>
    <dgm:pt modelId="{D90E561C-8154-4A45-A6FB-2FA1AF5B7F3D}" type="sibTrans" cxnId="{DAC9BD02-9F76-4E18-8564-D2DDE2DA4C90}">
      <dgm:prSet/>
      <dgm:spPr/>
      <dgm:t>
        <a:bodyPr/>
        <a:lstStyle/>
        <a:p>
          <a:endParaRPr lang="en-US"/>
        </a:p>
      </dgm:t>
    </dgm:pt>
    <dgm:pt modelId="{63960567-5B95-4530-8AFB-5DA973BF17AA}" type="pres">
      <dgm:prSet presAssocID="{D4A07809-E790-4511-AEF4-B262204EE6A1}" presName="cycle" presStyleCnt="0">
        <dgm:presLayoutVars>
          <dgm:dir/>
          <dgm:resizeHandles val="exact"/>
        </dgm:presLayoutVars>
      </dgm:prSet>
      <dgm:spPr/>
    </dgm:pt>
    <dgm:pt modelId="{E3DE9573-03BE-417F-B368-BA441161AA09}" type="pres">
      <dgm:prSet presAssocID="{6ECFD402-DF2B-410A-88F3-7DD13301F75B}" presName="node" presStyleLbl="node1" presStyleIdx="0" presStyleCnt="2">
        <dgm:presLayoutVars>
          <dgm:bulletEnabled val="1"/>
        </dgm:presLayoutVars>
      </dgm:prSet>
      <dgm:spPr/>
    </dgm:pt>
    <dgm:pt modelId="{D0B35DA4-08D3-4062-B105-9650B63E9DB8}" type="pres">
      <dgm:prSet presAssocID="{6ECFD402-DF2B-410A-88F3-7DD13301F75B}" presName="spNode" presStyleCnt="0"/>
      <dgm:spPr/>
    </dgm:pt>
    <dgm:pt modelId="{ED1D75D9-E400-4438-A178-E0BBA09541AC}" type="pres">
      <dgm:prSet presAssocID="{C1353FF5-519A-4637-A823-FB11ECABD090}" presName="sibTrans" presStyleLbl="sibTrans1D1" presStyleIdx="0" presStyleCnt="2"/>
      <dgm:spPr/>
    </dgm:pt>
    <dgm:pt modelId="{0C7BCC9D-C665-4580-899D-13F10F437334}" type="pres">
      <dgm:prSet presAssocID="{735B729A-6A28-4D00-8899-6F5791C484F0}" presName="node" presStyleLbl="node1" presStyleIdx="1" presStyleCnt="2" custRadScaleRad="111825" custRadScaleInc="-341">
        <dgm:presLayoutVars>
          <dgm:bulletEnabled val="1"/>
        </dgm:presLayoutVars>
      </dgm:prSet>
      <dgm:spPr/>
    </dgm:pt>
    <dgm:pt modelId="{1E33234B-B7DB-42C2-9503-D42B32E459F2}" type="pres">
      <dgm:prSet presAssocID="{735B729A-6A28-4D00-8899-6F5791C484F0}" presName="spNode" presStyleCnt="0"/>
      <dgm:spPr/>
    </dgm:pt>
    <dgm:pt modelId="{A2F57F2A-01A4-49D8-A79B-84A72B6B4792}" type="pres">
      <dgm:prSet presAssocID="{D90E561C-8154-4A45-A6FB-2FA1AF5B7F3D}" presName="sibTrans" presStyleLbl="sibTrans1D1" presStyleIdx="1" presStyleCnt="2"/>
      <dgm:spPr/>
    </dgm:pt>
  </dgm:ptLst>
  <dgm:cxnLst>
    <dgm:cxn modelId="{DAC9BD02-9F76-4E18-8564-D2DDE2DA4C90}" srcId="{D4A07809-E790-4511-AEF4-B262204EE6A1}" destId="{735B729A-6A28-4D00-8899-6F5791C484F0}" srcOrd="1" destOrd="0" parTransId="{2A6C0B62-EF41-4E06-BC31-B9DEE05967C4}" sibTransId="{D90E561C-8154-4A45-A6FB-2FA1AF5B7F3D}"/>
    <dgm:cxn modelId="{F67EFB15-6EA2-4462-8165-DB52A90DCFEE}" type="presOf" srcId="{D90E561C-8154-4A45-A6FB-2FA1AF5B7F3D}" destId="{A2F57F2A-01A4-49D8-A79B-84A72B6B4792}" srcOrd="0" destOrd="0" presId="urn:microsoft.com/office/officeart/2005/8/layout/cycle5"/>
    <dgm:cxn modelId="{7F1A8D20-48DC-4E1D-AF00-B9D4236848C2}" type="presOf" srcId="{C1353FF5-519A-4637-A823-FB11ECABD090}" destId="{ED1D75D9-E400-4438-A178-E0BBA09541AC}" srcOrd="0" destOrd="0" presId="urn:microsoft.com/office/officeart/2005/8/layout/cycle5"/>
    <dgm:cxn modelId="{99C35CBE-180B-44BF-95B5-C05B6040AF14}" type="presOf" srcId="{D4A07809-E790-4511-AEF4-B262204EE6A1}" destId="{63960567-5B95-4530-8AFB-5DA973BF17AA}" srcOrd="0" destOrd="0" presId="urn:microsoft.com/office/officeart/2005/8/layout/cycle5"/>
    <dgm:cxn modelId="{E8B152CA-28AE-4E69-8BB9-6A2BD68F6221}" srcId="{D4A07809-E790-4511-AEF4-B262204EE6A1}" destId="{6ECFD402-DF2B-410A-88F3-7DD13301F75B}" srcOrd="0" destOrd="0" parTransId="{4333F277-4BEC-4126-82DD-F4BA01D44F28}" sibTransId="{C1353FF5-519A-4637-A823-FB11ECABD090}"/>
    <dgm:cxn modelId="{1C5C3AF0-6FD3-4034-83CB-D491BA381A78}" type="presOf" srcId="{6ECFD402-DF2B-410A-88F3-7DD13301F75B}" destId="{E3DE9573-03BE-417F-B368-BA441161AA09}" srcOrd="0" destOrd="0" presId="urn:microsoft.com/office/officeart/2005/8/layout/cycle5"/>
    <dgm:cxn modelId="{4CDF81F8-0CBD-424D-A432-F57B4FA8C416}" type="presOf" srcId="{735B729A-6A28-4D00-8899-6F5791C484F0}" destId="{0C7BCC9D-C665-4580-899D-13F10F437334}" srcOrd="0" destOrd="0" presId="urn:microsoft.com/office/officeart/2005/8/layout/cycle5"/>
    <dgm:cxn modelId="{B51862D4-4576-48EC-B68A-3E83EEC9FFB8}" type="presParOf" srcId="{63960567-5B95-4530-8AFB-5DA973BF17AA}" destId="{E3DE9573-03BE-417F-B368-BA441161AA09}" srcOrd="0" destOrd="0" presId="urn:microsoft.com/office/officeart/2005/8/layout/cycle5"/>
    <dgm:cxn modelId="{C1D6DB79-02D4-4117-B59D-30FFBF09161C}" type="presParOf" srcId="{63960567-5B95-4530-8AFB-5DA973BF17AA}" destId="{D0B35DA4-08D3-4062-B105-9650B63E9DB8}" srcOrd="1" destOrd="0" presId="urn:microsoft.com/office/officeart/2005/8/layout/cycle5"/>
    <dgm:cxn modelId="{A1C763C9-1C2E-416C-85A6-8FE73F60F40D}" type="presParOf" srcId="{63960567-5B95-4530-8AFB-5DA973BF17AA}" destId="{ED1D75D9-E400-4438-A178-E0BBA09541AC}" srcOrd="2" destOrd="0" presId="urn:microsoft.com/office/officeart/2005/8/layout/cycle5"/>
    <dgm:cxn modelId="{3BAF35E3-4C89-48C3-A369-7DD948EDD925}" type="presParOf" srcId="{63960567-5B95-4530-8AFB-5DA973BF17AA}" destId="{0C7BCC9D-C665-4580-899D-13F10F437334}" srcOrd="3" destOrd="0" presId="urn:microsoft.com/office/officeart/2005/8/layout/cycle5"/>
    <dgm:cxn modelId="{BF429F27-6215-418B-BF24-1AB209057C8A}" type="presParOf" srcId="{63960567-5B95-4530-8AFB-5DA973BF17AA}" destId="{1E33234B-B7DB-42C2-9503-D42B32E459F2}" srcOrd="4" destOrd="0" presId="urn:microsoft.com/office/officeart/2005/8/layout/cycle5"/>
    <dgm:cxn modelId="{9D994B6D-1C2C-47D9-987E-3E809D27D1B7}" type="presParOf" srcId="{63960567-5B95-4530-8AFB-5DA973BF17AA}" destId="{A2F57F2A-01A4-49D8-A79B-84A72B6B4792}" srcOrd="5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DE9573-03BE-417F-B368-BA441161AA09}">
      <dsp:nvSpPr>
        <dsp:cNvPr id="0" name=""/>
        <dsp:cNvSpPr/>
      </dsp:nvSpPr>
      <dsp:spPr>
        <a:xfrm>
          <a:off x="1890502" y="962375"/>
          <a:ext cx="2766885" cy="1798475"/>
        </a:xfrm>
        <a:prstGeom prst="roundRect">
          <a:avLst/>
        </a:prstGeom>
        <a:solidFill>
          <a:schemeClr val="accent6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100" kern="1200" dirty="0"/>
            <a:t>2013 › </a:t>
          </a:r>
          <a:endParaRPr lang="en-US" sz="3100" kern="1200" dirty="0"/>
        </a:p>
      </dsp:txBody>
      <dsp:txXfrm>
        <a:off x="1978296" y="1050169"/>
        <a:ext cx="2591297" cy="1622887"/>
      </dsp:txXfrm>
    </dsp:sp>
    <dsp:sp modelId="{ED1D75D9-E400-4438-A178-E0BBA09541AC}">
      <dsp:nvSpPr>
        <dsp:cNvPr id="0" name=""/>
        <dsp:cNvSpPr/>
      </dsp:nvSpPr>
      <dsp:spPr>
        <a:xfrm>
          <a:off x="3382489" y="161179"/>
          <a:ext cx="3056484" cy="3056484"/>
        </a:xfrm>
        <a:custGeom>
          <a:avLst/>
          <a:gdLst/>
          <a:ahLst/>
          <a:cxnLst/>
          <a:rect l="0" t="0" r="0" b="0"/>
          <a:pathLst>
            <a:path>
              <a:moveTo>
                <a:pt x="516424" y="382926"/>
              </a:moveTo>
              <a:arcTo wR="1528242" hR="1528242" stAng="13712481" swAng="4959412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7BCC9D-C665-4580-899D-13F10F437334}">
      <dsp:nvSpPr>
        <dsp:cNvPr id="0" name=""/>
        <dsp:cNvSpPr/>
      </dsp:nvSpPr>
      <dsp:spPr>
        <a:xfrm>
          <a:off x="5127690" y="956273"/>
          <a:ext cx="2766885" cy="1798475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100" kern="1200" dirty="0"/>
            <a:t>Vznik občianskeho združenia</a:t>
          </a:r>
          <a:endParaRPr lang="en-US" sz="3100" kern="1200" dirty="0"/>
        </a:p>
      </dsp:txBody>
      <dsp:txXfrm>
        <a:off x="5215484" y="1044067"/>
        <a:ext cx="2591297" cy="1622887"/>
      </dsp:txXfrm>
    </dsp:sp>
    <dsp:sp modelId="{A2F57F2A-01A4-49D8-A79B-84A72B6B4792}">
      <dsp:nvSpPr>
        <dsp:cNvPr id="0" name=""/>
        <dsp:cNvSpPr/>
      </dsp:nvSpPr>
      <dsp:spPr>
        <a:xfrm>
          <a:off x="3382967" y="506447"/>
          <a:ext cx="3056484" cy="3056484"/>
        </a:xfrm>
        <a:custGeom>
          <a:avLst/>
          <a:gdLst/>
          <a:ahLst/>
          <a:cxnLst/>
          <a:rect l="0" t="0" r="0" b="0"/>
          <a:pathLst>
            <a:path>
              <a:moveTo>
                <a:pt x="2544863" y="2669296"/>
              </a:moveTo>
              <a:arcTo wR="1528242" hR="1528242" stAng="2898034" swAng="4988349"/>
            </a:path>
          </a:pathLst>
        </a:custGeom>
        <a:noFill/>
        <a:ln w="9525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4423" y="802298"/>
            <a:ext cx="8637073" cy="2920713"/>
          </a:xfrm>
        </p:spPr>
        <p:txBody>
          <a:bodyPr bIns="0" anchor="b">
            <a:normAutofit/>
          </a:bodyPr>
          <a:lstStyle>
            <a:lvl1pPr algn="ctr">
              <a:defRPr sz="66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424" y="3724074"/>
            <a:ext cx="8637072" cy="977621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1579" y="329307"/>
            <a:ext cx="5626774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83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382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839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7052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518654" cy="4659889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754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68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23" y="1756130"/>
            <a:ext cx="8643154" cy="196900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4423" y="3725137"/>
            <a:ext cx="8643154" cy="1093987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068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293577" cy="1059305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488654" cy="3448595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4140" y="2017343"/>
            <a:ext cx="4488654" cy="3441520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450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295603" cy="1056319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488794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488794" cy="2644457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6025" y="2023003"/>
            <a:ext cx="4488794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6025" y="2821491"/>
            <a:ext cx="4488794" cy="2637371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909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427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772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2961967" cy="240651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324" y="798974"/>
            <a:ext cx="6012470" cy="4658826"/>
          </a:xfrm>
        </p:spPr>
        <p:txBody>
          <a:bodyPr anchor="ctr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2961967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3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2"/>
            <a:ext cx="5532328" cy="1922299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/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059600"/>
            <a:ext cx="5524404" cy="209013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11/25/2024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950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29121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78886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caminodesantiago.sk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D63B5E-2B9E-BAA5-B9B1-1E3C773237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2616" y="962902"/>
            <a:ext cx="4176384" cy="2380828"/>
          </a:xfrm>
        </p:spPr>
        <p:txBody>
          <a:bodyPr>
            <a:normAutofit/>
          </a:bodyPr>
          <a:lstStyle/>
          <a:p>
            <a:r>
              <a:rPr lang="sk-SK" sz="3700" dirty="0" err="1">
                <a:solidFill>
                  <a:schemeClr val="tx1"/>
                </a:solidFill>
              </a:rPr>
              <a:t>Svätojakubská</a:t>
            </a:r>
            <a:r>
              <a:rPr lang="sk-SK" sz="3700" dirty="0">
                <a:solidFill>
                  <a:schemeClr val="tx1"/>
                </a:solidFill>
              </a:rPr>
              <a:t> cesta  na </a:t>
            </a:r>
            <a:r>
              <a:rPr lang="sk-SK" sz="3700" dirty="0" err="1">
                <a:solidFill>
                  <a:schemeClr val="tx1"/>
                </a:solidFill>
              </a:rPr>
              <a:t>slovensku</a:t>
            </a:r>
            <a:endParaRPr lang="sk-SK" sz="3700" dirty="0">
              <a:solidFill>
                <a:schemeClr val="tx1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535D98E-413D-49AE-BB97-5704B1B9F3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2617" y="3531204"/>
            <a:ext cx="4171479" cy="1610643"/>
          </a:xfrm>
        </p:spPr>
        <p:txBody>
          <a:bodyPr>
            <a:normAutofit/>
          </a:bodyPr>
          <a:lstStyle/>
          <a:p>
            <a:r>
              <a:rPr lang="sk-SK" sz="1600" dirty="0"/>
              <a:t>Najlepšia cesta ako spoznať seba a  </a:t>
            </a:r>
            <a:r>
              <a:rPr lang="sk-SK" sz="1600"/>
              <a:t>slovensko</a:t>
            </a:r>
            <a:r>
              <a:rPr lang="sk-SK" sz="1600" dirty="0"/>
              <a:t> </a:t>
            </a:r>
          </a:p>
        </p:txBody>
      </p:sp>
      <p:pic>
        <p:nvPicPr>
          <p:cNvPr id="7" name="Obrázok 6" descr="Obrázok, na ktorom je symbol, grafika, kreslený obrázok, biely&#10;&#10;Automaticky generovaný popis">
            <a:extLst>
              <a:ext uri="{FF2B5EF4-FFF2-40B4-BE49-F238E27FC236}">
                <a16:creationId xmlns:a16="http://schemas.microsoft.com/office/drawing/2014/main" id="{0F0DBFDC-1AF4-FACB-5F1D-F9CA2430E4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4251" y="805583"/>
            <a:ext cx="4660762" cy="4660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49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D83E78-381D-126A-33AA-BB111AE56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k-SK" dirty="0"/>
            </a:br>
            <a:br>
              <a:rPr lang="sk-SK" dirty="0"/>
            </a:br>
            <a:r>
              <a:rPr lang="sk-SK" dirty="0"/>
              <a:t>Partneri</a:t>
            </a:r>
            <a:br>
              <a:rPr lang="sk-SK" dirty="0"/>
            </a:br>
            <a:br>
              <a:rPr lang="sk-SK" dirty="0"/>
            </a:br>
            <a:r>
              <a:rPr lang="sk-SK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Konferencia biskupov na Slovensku odobrila a požehnala náš projekt a potvrdila nás ako subjekt, s ktorými môžu biskupstvá spolupracovať. Sme veľmi vďační za to, že zo všetkých „</a:t>
            </a:r>
            <a:r>
              <a:rPr lang="sk-SK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Camino</a:t>
            </a:r>
            <a:r>
              <a:rPr lang="sk-SK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“ iniciatív na Slovensku sme požehnanie získali ako jediní.</a:t>
            </a:r>
            <a:endParaRPr lang="sk-SK" dirty="0">
              <a:solidFill>
                <a:schemeClr val="tx1"/>
              </a:solidFill>
            </a:endParaRPr>
          </a:p>
        </p:txBody>
      </p:sp>
      <p:pic>
        <p:nvPicPr>
          <p:cNvPr id="5" name="Zástupný objekt pre obsah 4" descr="Obrázok, na ktorom je text, symbol, písmo, rukopis&#10;&#10;Automaticky generovaný popis">
            <a:extLst>
              <a:ext uri="{FF2B5EF4-FFF2-40B4-BE49-F238E27FC236}">
                <a16:creationId xmlns:a16="http://schemas.microsoft.com/office/drawing/2014/main" id="{0572459B-9C51-443C-61DE-F95CD5C052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14825" y="3067665"/>
            <a:ext cx="2782096" cy="2782096"/>
          </a:xfrm>
        </p:spPr>
      </p:pic>
    </p:spTree>
    <p:extLst>
      <p:ext uri="{BB962C8B-B14F-4D97-AF65-F5344CB8AC3E}">
        <p14:creationId xmlns:p14="http://schemas.microsoft.com/office/powerpoint/2010/main" val="1534957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4D2706-4D30-FB46-5D43-9F571BBD4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Partneri</a:t>
            </a:r>
          </a:p>
        </p:txBody>
      </p:sp>
      <p:pic>
        <p:nvPicPr>
          <p:cNvPr id="5" name="Zástupný objekt pre obsah 4" descr="Obrázok, na ktorom je logo, symbol, značka, emblém&#10;&#10;Automaticky generovaný popis">
            <a:extLst>
              <a:ext uri="{FF2B5EF4-FFF2-40B4-BE49-F238E27FC236}">
                <a16:creationId xmlns:a16="http://schemas.microsoft.com/office/drawing/2014/main" id="{FDEF15A1-A1AF-82BD-0B2B-528D5AC658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10775" y="1853754"/>
            <a:ext cx="1540749" cy="1540749"/>
          </a:xfrm>
        </p:spPr>
      </p:pic>
      <p:pic>
        <p:nvPicPr>
          <p:cNvPr id="7" name="Obrázok 6" descr="Obrázok, na ktorom je písmo, text, grafika, logo&#10;&#10;Automaticky generovaný popis">
            <a:extLst>
              <a:ext uri="{FF2B5EF4-FFF2-40B4-BE49-F238E27FC236}">
                <a16:creationId xmlns:a16="http://schemas.microsoft.com/office/drawing/2014/main" id="{A839C7E5-6A44-E858-43DC-41E50A13D8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7344" y="1853754"/>
            <a:ext cx="2857500" cy="1172308"/>
          </a:xfrm>
          <a:prstGeom prst="rect">
            <a:avLst/>
          </a:prstGeom>
        </p:spPr>
      </p:pic>
      <p:pic>
        <p:nvPicPr>
          <p:cNvPr id="9" name="Obrázok 8" descr="Obrázok, na ktorom je logo, text, symbol, písmo&#10;&#10;Automaticky generovaný popis">
            <a:extLst>
              <a:ext uri="{FF2B5EF4-FFF2-40B4-BE49-F238E27FC236}">
                <a16:creationId xmlns:a16="http://schemas.microsoft.com/office/drawing/2014/main" id="{93757864-37AB-5390-CB79-AAA69E461C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7343" y="3553348"/>
            <a:ext cx="2857500" cy="1600200"/>
          </a:xfrm>
          <a:prstGeom prst="rect">
            <a:avLst/>
          </a:prstGeom>
        </p:spPr>
      </p:pic>
      <p:pic>
        <p:nvPicPr>
          <p:cNvPr id="11" name="Obrázok 10" descr="Obrázok, na ktorom je logo, symbol, emblém, značka&#10;&#10;Automaticky generovaný popis">
            <a:extLst>
              <a:ext uri="{FF2B5EF4-FFF2-40B4-BE49-F238E27FC236}">
                <a16:creationId xmlns:a16="http://schemas.microsoft.com/office/drawing/2014/main" id="{D5569F15-C73D-D8FB-78DD-221B4D7302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99130" y="1898838"/>
            <a:ext cx="2277220" cy="2254447"/>
          </a:xfrm>
          <a:prstGeom prst="rect">
            <a:avLst/>
          </a:prstGeom>
        </p:spPr>
      </p:pic>
      <p:pic>
        <p:nvPicPr>
          <p:cNvPr id="13" name="Obrázok 12" descr="Obrázok, na ktorom je písmo, grafika, animák, kreslený obrázok&#10;&#10;Automaticky generovaný popis">
            <a:extLst>
              <a:ext uri="{FF2B5EF4-FFF2-40B4-BE49-F238E27FC236}">
                <a16:creationId xmlns:a16="http://schemas.microsoft.com/office/drawing/2014/main" id="{252423BD-D7D3-486E-F75A-0BECBC8E57F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1999" y="3885728"/>
            <a:ext cx="2277219" cy="1067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4236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04DBC1-6284-3F5F-B42F-F492BF6BE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Partneri</a:t>
            </a:r>
          </a:p>
        </p:txBody>
      </p:sp>
      <p:pic>
        <p:nvPicPr>
          <p:cNvPr id="5" name="Zástupný objekt pre obsah 4" descr="Obrázok, na ktorom je symbol, písmo, logo, grafika&#10;&#10;Automaticky generovaný popis">
            <a:extLst>
              <a:ext uri="{FF2B5EF4-FFF2-40B4-BE49-F238E27FC236}">
                <a16:creationId xmlns:a16="http://schemas.microsoft.com/office/drawing/2014/main" id="{1163143B-AEFF-E087-DDB7-344F7486D4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1720" y="2076415"/>
            <a:ext cx="2765590" cy="2327351"/>
          </a:xfrm>
        </p:spPr>
      </p:pic>
      <p:pic>
        <p:nvPicPr>
          <p:cNvPr id="7" name="Obrázok 6" descr="Obrázok, na ktorom je text, biely, písmo, dizajn&#10;&#10;Automaticky generovaný popis">
            <a:extLst>
              <a:ext uri="{FF2B5EF4-FFF2-40B4-BE49-F238E27FC236}">
                <a16:creationId xmlns:a16="http://schemas.microsoft.com/office/drawing/2014/main" id="{B52BFBD9-C503-FD56-677E-96D36A9306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6067" y="2351201"/>
            <a:ext cx="1853968" cy="888889"/>
          </a:xfrm>
          <a:prstGeom prst="rect">
            <a:avLst/>
          </a:prstGeom>
        </p:spPr>
      </p:pic>
      <p:pic>
        <p:nvPicPr>
          <p:cNvPr id="9" name="Obrázok 8" descr="Obrázok, na ktorom je písmo, grafika, text, grafický dizajn&#10;&#10;Automaticky generovaný popis">
            <a:extLst>
              <a:ext uri="{FF2B5EF4-FFF2-40B4-BE49-F238E27FC236}">
                <a16:creationId xmlns:a16="http://schemas.microsoft.com/office/drawing/2014/main" id="{8813BEE7-0A21-98EF-15B4-51B6796B94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8792" y="2351201"/>
            <a:ext cx="3638550" cy="125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060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090FD5-C34E-B791-470B-D0DC612EC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Vízie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26E6C3B-ABE1-7F6A-380F-C3284BF8A1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- prepojenie so zahraničím (Španielsko, Chorvátsko, Rakúsko, Maďarsko)</a:t>
            </a:r>
          </a:p>
          <a:p>
            <a:r>
              <a:rPr lang="sk-SK" dirty="0"/>
              <a:t>Koordinácia projektov celoplošne s partnermi </a:t>
            </a:r>
          </a:p>
          <a:p>
            <a:r>
              <a:rPr lang="sk-SK" dirty="0"/>
              <a:t>Propagácia trás na našom území (nový produkt cestovného ruchu)</a:t>
            </a:r>
          </a:p>
          <a:p>
            <a:r>
              <a:rPr lang="sk-SK" dirty="0"/>
              <a:t>Oblasť pútnického turizmu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40400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103292-B0C3-B82B-86EA-5AB3B36B3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Buen</a:t>
            </a:r>
            <a:r>
              <a:rPr lang="sk-SK" dirty="0"/>
              <a:t> </a:t>
            </a:r>
            <a:r>
              <a:rPr lang="sk-SK" dirty="0" err="1"/>
              <a:t>Camino</a:t>
            </a:r>
            <a:r>
              <a:rPr lang="sk-SK" dirty="0"/>
              <a:t> 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619AA95-E6B2-E205-AF1A-D6AC0E2E6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8711" y="2939845"/>
            <a:ext cx="3809947" cy="2399071"/>
          </a:xfrm>
        </p:spPr>
        <p:txBody>
          <a:bodyPr>
            <a:normAutofit lnSpcReduction="10000"/>
          </a:bodyPr>
          <a:lstStyle/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info@caminodesantiago.sk</a:t>
            </a:r>
          </a:p>
          <a:p>
            <a:r>
              <a:rPr lang="sk-SK" dirty="0">
                <a:hlinkClick r:id="rId2"/>
              </a:rPr>
              <a:t>www.caminodesantiago.sk</a:t>
            </a:r>
            <a:endParaRPr lang="sk-SK" dirty="0"/>
          </a:p>
          <a:p>
            <a:endParaRPr lang="sk-SK" dirty="0"/>
          </a:p>
        </p:txBody>
      </p:sp>
      <p:pic>
        <p:nvPicPr>
          <p:cNvPr id="1025" name="Picture 1">
            <a:extLst>
              <a:ext uri="{FF2B5EF4-FFF2-40B4-BE49-F238E27FC236}">
                <a16:creationId xmlns:a16="http://schemas.microsoft.com/office/drawing/2014/main" id="{275C8351-B997-9C7A-448F-445EFC6542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6334" y="2000250"/>
            <a:ext cx="2280976" cy="194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16C3EF47-F0D2-6E85-27E2-4CD3F0EB0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8711" y="2103353"/>
            <a:ext cx="5059681" cy="738664"/>
          </a:xfrm>
          <a:prstGeom prst="rect">
            <a:avLst/>
          </a:prstGeom>
          <a:solidFill>
            <a:srgbClr val="231F1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altLang="sk-SK" sz="2400" b="0" i="0" u="none" strike="noStrike" cap="none" normalizeH="0" baseline="0" dirty="0">
                <a:ln>
                  <a:noFill/>
                </a:ln>
                <a:effectLst/>
                <a:latin typeface="Oswald" panose="00000500000000000000" pitchFamily="2" charset="-18"/>
              </a:rPr>
              <a:t>PRIATELIA SVÄTOJAKUBSKEJ</a:t>
            </a:r>
            <a:br>
              <a:rPr kumimoji="0" lang="sk-SK" altLang="sk-SK" sz="2400" b="0" i="0" u="none" strike="noStrike" cap="none" normalizeH="0" baseline="0" dirty="0">
                <a:ln>
                  <a:noFill/>
                </a:ln>
                <a:effectLst/>
                <a:latin typeface="Oswald" panose="00000500000000000000" pitchFamily="2" charset="-18"/>
              </a:rPr>
            </a:br>
            <a:r>
              <a:rPr kumimoji="0" lang="sk-SK" altLang="sk-SK" sz="2400" b="0" i="0" u="none" strike="noStrike" cap="none" normalizeH="0" baseline="0" dirty="0">
                <a:ln>
                  <a:noFill/>
                </a:ln>
                <a:effectLst/>
                <a:latin typeface="Oswald" panose="00000500000000000000" pitchFamily="2" charset="-18"/>
              </a:rPr>
              <a:t>CESTY NA SLOVENSKU</a:t>
            </a:r>
            <a:endParaRPr kumimoji="0" lang="sk-SK" altLang="sk-SK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456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D81035-E247-5B96-A80A-68FEF72453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64826" y="802298"/>
            <a:ext cx="4890025" cy="5116985"/>
          </a:xfrm>
        </p:spPr>
        <p:txBody>
          <a:bodyPr anchor="ctr">
            <a:normAutofit/>
          </a:bodyPr>
          <a:lstStyle/>
          <a:p>
            <a:r>
              <a:rPr lang="sk-SK" dirty="0"/>
              <a:t>O čom budem hovoriť </a:t>
            </a:r>
            <a:br>
              <a:rPr lang="sk-SK" dirty="0"/>
            </a:br>
            <a:endParaRPr lang="sk-SK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0849E8-5025-ADE6-EEFE-4ECA44ACE0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1957" y="802298"/>
            <a:ext cx="3797569" cy="5116985"/>
          </a:xfrm>
        </p:spPr>
        <p:txBody>
          <a:bodyPr anchor="ctr">
            <a:normAutofit/>
          </a:bodyPr>
          <a:lstStyle/>
          <a:p>
            <a:pPr marL="342900" indent="-342900" algn="r">
              <a:buAutoNum type="arabicPeriod"/>
            </a:pPr>
            <a:r>
              <a:rPr lang="sk-SK" sz="1600" dirty="0"/>
              <a:t>Vznik </a:t>
            </a:r>
            <a:r>
              <a:rPr lang="sk-SK" sz="1600" dirty="0" err="1"/>
              <a:t>občianského</a:t>
            </a:r>
            <a:r>
              <a:rPr lang="sk-SK" sz="1600" dirty="0"/>
              <a:t> združenia</a:t>
            </a:r>
          </a:p>
          <a:p>
            <a:pPr marL="342900" indent="-342900" algn="r">
              <a:buAutoNum type="arabicPeriod"/>
            </a:pPr>
            <a:r>
              <a:rPr lang="sk-SK" sz="1600" dirty="0"/>
              <a:t>Významné udalosti </a:t>
            </a:r>
          </a:p>
          <a:p>
            <a:pPr marL="342900" indent="-342900" algn="r">
              <a:buAutoNum type="arabicPeriod"/>
            </a:pPr>
            <a:r>
              <a:rPr lang="sk-SK" sz="1600" dirty="0"/>
              <a:t>Trasy</a:t>
            </a:r>
          </a:p>
          <a:p>
            <a:pPr marL="342900" indent="-342900" algn="r">
              <a:buAutoNum type="arabicPeriod"/>
            </a:pPr>
            <a:r>
              <a:rPr lang="sk-SK" sz="1600" dirty="0"/>
              <a:t>Partneri</a:t>
            </a:r>
          </a:p>
          <a:p>
            <a:pPr marL="342900" indent="-342900" algn="r">
              <a:buAutoNum type="arabicPeriod"/>
            </a:pPr>
            <a:r>
              <a:rPr lang="sk-SK" sz="1600" dirty="0"/>
              <a:t>Vízie </a:t>
            </a:r>
          </a:p>
          <a:p>
            <a:pPr algn="r"/>
            <a:endParaRPr lang="sk-SK" sz="1600" dirty="0"/>
          </a:p>
        </p:txBody>
      </p:sp>
    </p:spTree>
    <p:extLst>
      <p:ext uri="{BB962C8B-B14F-4D97-AF65-F5344CB8AC3E}">
        <p14:creationId xmlns:p14="http://schemas.microsoft.com/office/powerpoint/2010/main" val="8856737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207734-69FC-2BB1-96D6-67C41B71D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>
                <a:solidFill>
                  <a:schemeClr val="tx1"/>
                </a:solidFill>
              </a:rPr>
              <a:t>Priatelia </a:t>
            </a:r>
            <a:r>
              <a:rPr lang="sk-SK" dirty="0" err="1">
                <a:solidFill>
                  <a:schemeClr val="tx1"/>
                </a:solidFill>
              </a:rPr>
              <a:t>svätojakubskej</a:t>
            </a:r>
            <a:r>
              <a:rPr lang="sk-SK" dirty="0">
                <a:solidFill>
                  <a:schemeClr val="tx1"/>
                </a:solidFill>
              </a:rPr>
              <a:t> cesty na </a:t>
            </a:r>
            <a:r>
              <a:rPr lang="sk-SK" dirty="0" err="1">
                <a:solidFill>
                  <a:schemeClr val="tx1"/>
                </a:solidFill>
              </a:rPr>
              <a:t>slovensku</a:t>
            </a:r>
            <a:br>
              <a:rPr lang="sk-SK" dirty="0">
                <a:solidFill>
                  <a:schemeClr val="tx1"/>
                </a:solidFill>
              </a:rPr>
            </a:br>
            <a:r>
              <a:rPr lang="sk-SK" dirty="0" err="1">
                <a:solidFill>
                  <a:schemeClr val="tx1"/>
                </a:solidFill>
              </a:rPr>
              <a:t>camino</a:t>
            </a:r>
            <a:r>
              <a:rPr lang="sk-SK" dirty="0">
                <a:solidFill>
                  <a:schemeClr val="tx1"/>
                </a:solidFill>
              </a:rPr>
              <a:t> de </a:t>
            </a:r>
            <a:r>
              <a:rPr lang="sk-SK" dirty="0" err="1">
                <a:solidFill>
                  <a:schemeClr val="tx1"/>
                </a:solidFill>
              </a:rPr>
              <a:t>santiago</a:t>
            </a:r>
            <a:endParaRPr lang="sk-SK" dirty="0">
              <a:solidFill>
                <a:schemeClr val="tx1"/>
              </a:solidFill>
            </a:endParaRPr>
          </a:p>
        </p:txBody>
      </p:sp>
      <p:graphicFrame>
        <p:nvGraphicFramePr>
          <p:cNvPr id="12" name="Zástupný objekt pre obsah 2">
            <a:extLst>
              <a:ext uri="{FF2B5EF4-FFF2-40B4-BE49-F238E27FC236}">
                <a16:creationId xmlns:a16="http://schemas.microsoft.com/office/drawing/2014/main" id="{144231E7-6F59-0623-7FD3-18DD2AFBC9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3547251"/>
              </p:ext>
            </p:extLst>
          </p:nvPr>
        </p:nvGraphicFramePr>
        <p:xfrm>
          <a:off x="1450975" y="2331497"/>
          <a:ext cx="9604375" cy="3723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7751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75AEC5-E903-3CA3-258D-52F789C79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Rok 2014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9B23364-5126-3ECF-5AE6-A413BC2E98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k-SK" dirty="0"/>
              <a:t>Vďaka pomoci Košického samosprávneho kraja sme získali financie na vyznačenia a propagáciu úseku Košice – Levoča. </a:t>
            </a:r>
          </a:p>
          <a:p>
            <a:pPr marL="0" indent="0">
              <a:buNone/>
            </a:pPr>
            <a:r>
              <a:rPr lang="sk-SK" dirty="0"/>
              <a:t>Financie sa použili na značenia, tvorbu webovej stránky a tvorbu bedekrov a </a:t>
            </a:r>
            <a:r>
              <a:rPr lang="sk-SK" dirty="0" err="1"/>
              <a:t>kredenciálov</a:t>
            </a:r>
            <a:r>
              <a:rPr lang="sk-SK" dirty="0"/>
              <a:t>. </a:t>
            </a:r>
          </a:p>
          <a:p>
            <a:pPr marL="0" indent="0">
              <a:buNone/>
            </a:pPr>
            <a:r>
              <a:rPr lang="sk-SK" dirty="0"/>
              <a:t>Spolupráca s dómom sv. Alžbety v Košiciach a mestom Košice. </a:t>
            </a:r>
          </a:p>
          <a:p>
            <a:pPr marL="0" indent="0">
              <a:buNone/>
            </a:pPr>
            <a:r>
              <a:rPr lang="sk-SK" dirty="0"/>
              <a:t>Mesto Košice nám poskytlo garanciu pri osadení hlinených dlaždicových kociek.</a:t>
            </a:r>
          </a:p>
          <a:p>
            <a:pPr marL="0" indent="0">
              <a:buNone/>
            </a:pPr>
            <a:r>
              <a:rPr lang="sk-SK" dirty="0"/>
              <a:t>Košická </a:t>
            </a:r>
            <a:r>
              <a:rPr lang="sk-SK" dirty="0" err="1"/>
              <a:t>arcidiéza</a:t>
            </a:r>
            <a:r>
              <a:rPr lang="sk-SK" dirty="0"/>
              <a:t> nám požehnala úsek, a umožnila nám zorganizovať výstavu Sv. Jakuba so slávnostným otvorením zreštaurovanej južnej veži v Dome SV. Alžbety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76487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422468-14D7-8336-F110-F963F7251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Rok 2016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0ACBAF6-1B20-4638-0080-F06C149F5C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Konferencia biskupov na Slovensku odobrila a požehnala náš projekt a potvrdila nás ako subjekt, s ktorými môžu biskupstvá spolupracovať. </a:t>
            </a:r>
            <a:endParaRPr lang="sk-SK" dirty="0"/>
          </a:p>
          <a:p>
            <a:r>
              <a:rPr lang="sk-SK" dirty="0"/>
              <a:t>Boli sme oslovení Biskupstvom v Banskej Bystrici. </a:t>
            </a:r>
          </a:p>
          <a:p>
            <a:r>
              <a:rPr lang="sk-SK" dirty="0"/>
              <a:t>Spolupráca s mestom Banská Bystrica. </a:t>
            </a:r>
          </a:p>
          <a:p>
            <a:r>
              <a:rPr lang="sk-SK" dirty="0"/>
              <a:t>Banskobystrický kraj nám poskytoval financie na rozvoj úsekov v Banskobystrickom kraji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57105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F82CD4-B1B5-E8BB-A26B-ACBD8E2EB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AA22E4-5844-3100-A459-A737F62E5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ROK 2017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7828E77-D500-3357-273D-F139FF1EE1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Spolupráca s mestom Nitra.</a:t>
            </a:r>
          </a:p>
          <a:p>
            <a:r>
              <a:rPr lang="sk-SK" dirty="0"/>
              <a:t>Rozvoj úsekov v Nitrianskom kraji</a:t>
            </a:r>
          </a:p>
          <a:p>
            <a:r>
              <a:rPr lang="sk-SK" dirty="0"/>
              <a:t>Spolupráca s Maďarskom a Rakúskom - vyznačenie trasy </a:t>
            </a:r>
            <a:r>
              <a:rPr lang="sk-SK" dirty="0" err="1"/>
              <a:t>Budapešt</a:t>
            </a:r>
            <a:r>
              <a:rPr lang="sk-SK" dirty="0"/>
              <a:t> – </a:t>
            </a:r>
            <a:r>
              <a:rPr lang="sk-SK" dirty="0" err="1"/>
              <a:t>Rajka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88387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413B15-E1E2-0651-6E85-6FD8E8B6E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Rok 2020 až 2024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459218A-D7FC-77CD-9EE1-0B1160728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/>
              <a:t>Spolupráca s mestom Trnava</a:t>
            </a:r>
          </a:p>
          <a:p>
            <a:r>
              <a:rPr lang="sk-SK" dirty="0"/>
              <a:t>Osadenie betónových pätníkov na poľné cesty v Trnavskom kraji</a:t>
            </a:r>
          </a:p>
          <a:p>
            <a:r>
              <a:rPr lang="sk-SK" dirty="0"/>
              <a:t>Spolupráca s </a:t>
            </a:r>
            <a:r>
              <a:rPr lang="sk-SK" dirty="0" err="1"/>
              <a:t>Danubiou</a:t>
            </a:r>
            <a:r>
              <a:rPr lang="sk-SK" dirty="0"/>
              <a:t> – osadený betónový pätník pred budovou</a:t>
            </a:r>
          </a:p>
          <a:p>
            <a:r>
              <a:rPr lang="sk-SK" dirty="0"/>
              <a:t>Výstava fotografií na Hviezdoslavovom námestí v spolupráci so </a:t>
            </a:r>
            <a:r>
              <a:rPr lang="sk-SK" dirty="0" err="1"/>
              <a:t>Španielským</a:t>
            </a:r>
            <a:r>
              <a:rPr lang="sk-SK" dirty="0"/>
              <a:t> veľvyslanectvom a </a:t>
            </a:r>
            <a:r>
              <a:rPr lang="sk-SK" dirty="0" err="1"/>
              <a:t>inštítutom</a:t>
            </a:r>
            <a:r>
              <a:rPr lang="sk-SK" dirty="0"/>
              <a:t> </a:t>
            </a:r>
            <a:r>
              <a:rPr lang="sk-SK" dirty="0" err="1"/>
              <a:t>Cervantes</a:t>
            </a:r>
            <a:r>
              <a:rPr lang="sk-SK" dirty="0"/>
              <a:t> v Bratislave </a:t>
            </a:r>
          </a:p>
          <a:p>
            <a:r>
              <a:rPr lang="sk-SK" dirty="0"/>
              <a:t>Spolupráca so Spišskou diecézou – moderovaná diskusia o </a:t>
            </a:r>
            <a:r>
              <a:rPr lang="sk-SK" dirty="0" err="1"/>
              <a:t>pútnictve</a:t>
            </a:r>
            <a:r>
              <a:rPr lang="sk-SK" dirty="0"/>
              <a:t> pre TV Lux</a:t>
            </a:r>
          </a:p>
          <a:p>
            <a:r>
              <a:rPr lang="sk-SK" dirty="0"/>
              <a:t>Spolupráca s rádiom </a:t>
            </a:r>
            <a:r>
              <a:rPr lang="sk-SK" dirty="0" err="1"/>
              <a:t>Lumen</a:t>
            </a:r>
            <a:r>
              <a:rPr lang="sk-SK" dirty="0"/>
              <a:t> </a:t>
            </a:r>
          </a:p>
          <a:p>
            <a:r>
              <a:rPr lang="sk-SK" dirty="0"/>
              <a:t>Spolupráca s mestom Bratislava – trojkráľový sprievod centrom mesta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80511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73AC57-AC04-CA01-B357-282B9DE31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1213" y="1170039"/>
            <a:ext cx="8943624" cy="794684"/>
          </a:xfrm>
        </p:spPr>
        <p:txBody>
          <a:bodyPr>
            <a:normAutofit fontScale="90000"/>
          </a:bodyPr>
          <a:lstStyle/>
          <a:p>
            <a:r>
              <a:rPr lang="sk-SK" dirty="0" err="1"/>
              <a:t>Svätojakubská</a:t>
            </a:r>
            <a:r>
              <a:rPr lang="sk-SK" dirty="0"/>
              <a:t> cesta na </a:t>
            </a:r>
            <a:r>
              <a:rPr lang="sk-SK" dirty="0" err="1"/>
              <a:t>slovensku</a:t>
            </a:r>
            <a:br>
              <a:rPr lang="sk-SK" dirty="0"/>
            </a:br>
            <a:br>
              <a:rPr lang="sk-SK" dirty="0"/>
            </a:br>
            <a:r>
              <a:rPr lang="sk-SK" dirty="0"/>
              <a:t>- spája 2 najväčšie mestá na </a:t>
            </a:r>
            <a:r>
              <a:rPr lang="sk-SK" dirty="0" err="1"/>
              <a:t>slovensku</a:t>
            </a:r>
            <a:r>
              <a:rPr lang="sk-SK" dirty="0"/>
              <a:t> </a:t>
            </a:r>
            <a:r>
              <a:rPr lang="sk-SK" dirty="0" err="1"/>
              <a:t>košice</a:t>
            </a:r>
            <a:r>
              <a:rPr lang="sk-SK" dirty="0"/>
              <a:t> a </a:t>
            </a:r>
            <a:r>
              <a:rPr lang="sk-SK" dirty="0" err="1"/>
              <a:t>bratislavu</a:t>
            </a:r>
            <a:r>
              <a:rPr lang="sk-SK" dirty="0"/>
              <a:t>. Dlhá je približne 650km.</a:t>
            </a:r>
            <a:br>
              <a:rPr lang="sk-SK" dirty="0"/>
            </a:br>
            <a:br>
              <a:rPr lang="sk-SK" dirty="0"/>
            </a:br>
            <a:br>
              <a:rPr lang="sk-SK" dirty="0"/>
            </a:br>
            <a:br>
              <a:rPr lang="sk-SK" dirty="0"/>
            </a:br>
            <a:br>
              <a:rPr lang="sk-SK" dirty="0"/>
            </a:br>
            <a:br>
              <a:rPr lang="sk-SK" dirty="0"/>
            </a:br>
            <a:br>
              <a:rPr lang="sk-SK" dirty="0"/>
            </a:br>
            <a:br>
              <a:rPr lang="sk-SK" dirty="0"/>
            </a:br>
            <a:r>
              <a:rPr lang="sk-SK" dirty="0">
                <a:solidFill>
                  <a:schemeClr val="tx1"/>
                </a:solidFill>
              </a:rPr>
              <a:t>Trasy: </a:t>
            </a:r>
            <a:br>
              <a:rPr lang="sk-SK" dirty="0">
                <a:solidFill>
                  <a:schemeClr val="tx1"/>
                </a:solidFill>
              </a:rPr>
            </a:br>
            <a:br>
              <a:rPr lang="sk-SK" dirty="0">
                <a:solidFill>
                  <a:schemeClr val="tx1"/>
                </a:solidFill>
              </a:rPr>
            </a:br>
            <a:br>
              <a:rPr lang="sk-SK" dirty="0">
                <a:solidFill>
                  <a:schemeClr val="tx1"/>
                </a:solidFill>
              </a:rPr>
            </a:br>
            <a:r>
              <a:rPr lang="sk-SK" dirty="0">
                <a:solidFill>
                  <a:schemeClr val="tx1"/>
                </a:solidFill>
              </a:rPr>
              <a:t>Košice – </a:t>
            </a:r>
            <a:r>
              <a:rPr lang="sk-SK" dirty="0" err="1">
                <a:solidFill>
                  <a:schemeClr val="tx1"/>
                </a:solidFill>
              </a:rPr>
              <a:t>levoČa</a:t>
            </a:r>
            <a:br>
              <a:rPr lang="sk-SK" dirty="0">
                <a:solidFill>
                  <a:schemeClr val="tx1"/>
                </a:solidFill>
              </a:rPr>
            </a:br>
            <a:r>
              <a:rPr lang="sk-SK" dirty="0" err="1">
                <a:solidFill>
                  <a:schemeClr val="tx1"/>
                </a:solidFill>
              </a:rPr>
              <a:t>LevoČa</a:t>
            </a:r>
            <a:r>
              <a:rPr lang="sk-SK" dirty="0">
                <a:solidFill>
                  <a:schemeClr val="tx1"/>
                </a:solidFill>
              </a:rPr>
              <a:t> – Banská bystrica </a:t>
            </a:r>
            <a:br>
              <a:rPr lang="sk-SK" dirty="0">
                <a:solidFill>
                  <a:schemeClr val="tx1"/>
                </a:solidFill>
              </a:rPr>
            </a:br>
            <a:r>
              <a:rPr lang="sk-SK" dirty="0">
                <a:solidFill>
                  <a:schemeClr val="tx1"/>
                </a:solidFill>
              </a:rPr>
              <a:t>Banská bystrica – hronský </a:t>
            </a:r>
            <a:r>
              <a:rPr lang="sk-SK" dirty="0" err="1">
                <a:solidFill>
                  <a:schemeClr val="tx1"/>
                </a:solidFill>
              </a:rPr>
              <a:t>beňadik</a:t>
            </a:r>
            <a:br>
              <a:rPr lang="sk-SK" dirty="0">
                <a:solidFill>
                  <a:schemeClr val="tx1"/>
                </a:solidFill>
              </a:rPr>
            </a:br>
            <a:r>
              <a:rPr lang="sk-SK" dirty="0">
                <a:solidFill>
                  <a:schemeClr val="tx1"/>
                </a:solidFill>
              </a:rPr>
              <a:t>Hronský </a:t>
            </a:r>
            <a:r>
              <a:rPr lang="sk-SK" dirty="0" err="1">
                <a:solidFill>
                  <a:schemeClr val="tx1"/>
                </a:solidFill>
              </a:rPr>
              <a:t>beňadik</a:t>
            </a:r>
            <a:r>
              <a:rPr lang="sk-SK" dirty="0">
                <a:solidFill>
                  <a:schemeClr val="tx1"/>
                </a:solidFill>
              </a:rPr>
              <a:t> – </a:t>
            </a:r>
            <a:r>
              <a:rPr lang="sk-SK" dirty="0" err="1">
                <a:solidFill>
                  <a:schemeClr val="tx1"/>
                </a:solidFill>
              </a:rPr>
              <a:t>trnava</a:t>
            </a:r>
            <a:br>
              <a:rPr lang="sk-SK" dirty="0">
                <a:solidFill>
                  <a:schemeClr val="tx1"/>
                </a:solidFill>
              </a:rPr>
            </a:br>
            <a:r>
              <a:rPr lang="sk-SK" dirty="0" err="1">
                <a:solidFill>
                  <a:schemeClr val="tx1"/>
                </a:solidFill>
              </a:rPr>
              <a:t>trnava</a:t>
            </a:r>
            <a:r>
              <a:rPr lang="sk-SK" dirty="0">
                <a:solidFill>
                  <a:schemeClr val="tx1"/>
                </a:solidFill>
              </a:rPr>
              <a:t> – </a:t>
            </a:r>
            <a:r>
              <a:rPr lang="sk-SK" dirty="0" err="1">
                <a:solidFill>
                  <a:schemeClr val="tx1"/>
                </a:solidFill>
              </a:rPr>
              <a:t>bratislava</a:t>
            </a:r>
            <a:br>
              <a:rPr lang="sk-SK" dirty="0">
                <a:solidFill>
                  <a:schemeClr val="tx1"/>
                </a:solidFill>
              </a:rPr>
            </a:br>
            <a:r>
              <a:rPr lang="sk-SK" dirty="0" err="1">
                <a:solidFill>
                  <a:schemeClr val="tx1"/>
                </a:solidFill>
              </a:rPr>
              <a:t>Rajka</a:t>
            </a:r>
            <a:r>
              <a:rPr lang="sk-SK" dirty="0">
                <a:solidFill>
                  <a:schemeClr val="tx1"/>
                </a:solidFill>
              </a:rPr>
              <a:t> (HU) – Bratislava</a:t>
            </a:r>
            <a:br>
              <a:rPr lang="sk-SK" dirty="0">
                <a:solidFill>
                  <a:schemeClr val="tx1"/>
                </a:solidFill>
              </a:rPr>
            </a:br>
            <a:r>
              <a:rPr lang="sk-SK" dirty="0" err="1">
                <a:solidFill>
                  <a:schemeClr val="tx1"/>
                </a:solidFill>
              </a:rPr>
              <a:t>Bratislava</a:t>
            </a:r>
            <a:r>
              <a:rPr lang="sk-SK" dirty="0">
                <a:solidFill>
                  <a:schemeClr val="tx1"/>
                </a:solidFill>
              </a:rPr>
              <a:t> – </a:t>
            </a:r>
            <a:r>
              <a:rPr lang="sk-SK" dirty="0" err="1">
                <a:solidFill>
                  <a:schemeClr val="tx1"/>
                </a:solidFill>
              </a:rPr>
              <a:t>wolfstahl</a:t>
            </a:r>
            <a:r>
              <a:rPr lang="sk-SK" dirty="0">
                <a:solidFill>
                  <a:schemeClr val="tx1"/>
                </a:solidFill>
              </a:rPr>
              <a:t>  </a:t>
            </a:r>
          </a:p>
        </p:txBody>
      </p:sp>
      <p:pic>
        <p:nvPicPr>
          <p:cNvPr id="5" name="Zástupný objekt pre obsah 4" descr="Obrázok, na ktorom je mapa, text&#10;&#10;Automaticky generovaný popis">
            <a:extLst>
              <a:ext uri="{FF2B5EF4-FFF2-40B4-BE49-F238E27FC236}">
                <a16:creationId xmlns:a16="http://schemas.microsoft.com/office/drawing/2014/main" id="{7F5B651F-E4E7-1748-EF90-14FEA218B0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30404" y="54453"/>
            <a:ext cx="2020034" cy="17993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60134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57ED4D-DA19-9B0C-CC95-E7557E198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k-SK" dirty="0"/>
            </a:br>
            <a:r>
              <a:rPr lang="sk-SK" dirty="0"/>
              <a:t>Partneri </a:t>
            </a:r>
            <a:br>
              <a:rPr lang="sk-SK" dirty="0"/>
            </a:br>
            <a:br>
              <a:rPr lang="sk-SK" dirty="0"/>
            </a:br>
            <a:r>
              <a:rPr lang="sk-SK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V Strednej Európe sme pravou rukou španielskej federácie združení priateľov </a:t>
            </a:r>
            <a:r>
              <a:rPr lang="sk-SK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Svätojakubskej</a:t>
            </a:r>
            <a:r>
              <a:rPr lang="sk-SK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cesty, ktorá zastrešuje miestne a regionálne </a:t>
            </a:r>
            <a:r>
              <a:rPr lang="sk-SK" b="0" i="0" dirty="0" err="1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Svätojakubské</a:t>
            </a:r>
            <a:r>
              <a:rPr lang="sk-SK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 organizácie v Španielsku už od roku 1987</a:t>
            </a:r>
            <a:r>
              <a:rPr lang="sk-SK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.</a:t>
            </a:r>
            <a:endParaRPr lang="sk-SK" dirty="0"/>
          </a:p>
        </p:txBody>
      </p:sp>
      <p:pic>
        <p:nvPicPr>
          <p:cNvPr id="5" name="Zástupný objekt pre obsah 4" descr="Obrázok, na ktorom je text, kreslený obrázok, dizajn&#10;&#10;Automaticky generovaný popis">
            <a:extLst>
              <a:ext uri="{FF2B5EF4-FFF2-40B4-BE49-F238E27FC236}">
                <a16:creationId xmlns:a16="http://schemas.microsoft.com/office/drawing/2014/main" id="{3A3CAA4A-9E5D-9FCB-D3FE-DD24F66CAE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39272" y="3048945"/>
            <a:ext cx="2673430" cy="2673430"/>
          </a:xfrm>
        </p:spPr>
      </p:pic>
    </p:spTree>
    <p:extLst>
      <p:ext uri="{BB962C8B-B14F-4D97-AF65-F5344CB8AC3E}">
        <p14:creationId xmlns:p14="http://schemas.microsoft.com/office/powerpoint/2010/main" val="4075932187"/>
      </p:ext>
    </p:extLst>
  </p:cSld>
  <p:clrMapOvr>
    <a:masterClrMapping/>
  </p:clrMapOvr>
</p:sld>
</file>

<file path=ppt/theme/theme1.xml><?xml version="1.0" encoding="utf-8"?>
<a:theme xmlns:a="http://schemas.openxmlformats.org/drawingml/2006/main" name="Galéri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Galéria">
      <a:majorFont>
        <a:latin typeface="Rockwell" panose="020606030202050204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é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BB5F5D82-B5E9-469E-A815-C655ED4AF2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7435</TotalTime>
  <Words>457</Words>
  <Application>Microsoft Office PowerPoint</Application>
  <PresentationFormat>Širokouhlá</PresentationFormat>
  <Paragraphs>51</Paragraphs>
  <Slides>14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9" baseType="lpstr">
      <vt:lpstr>Arial</vt:lpstr>
      <vt:lpstr>Oswald</vt:lpstr>
      <vt:lpstr>Roboto</vt:lpstr>
      <vt:lpstr>Rockwell</vt:lpstr>
      <vt:lpstr>Galéria</vt:lpstr>
      <vt:lpstr>Svätojakubská cesta  na slovensku</vt:lpstr>
      <vt:lpstr>O čom budem hovoriť  </vt:lpstr>
      <vt:lpstr>Priatelia svätojakubskej cesty na slovensku camino de santiago</vt:lpstr>
      <vt:lpstr>Rok 2014</vt:lpstr>
      <vt:lpstr>Rok 2016</vt:lpstr>
      <vt:lpstr>ROK 2017 </vt:lpstr>
      <vt:lpstr>Rok 2020 až 2024 </vt:lpstr>
      <vt:lpstr>Svätojakubská cesta na slovensku  - spája 2 najväčšie mestá na slovensku košice a bratislavu. Dlhá je približne 650km.        Trasy:    Košice – levoČa LevoČa – Banská bystrica  Banská bystrica – hronský beňadik Hronský beňadik – trnava trnava – bratislava Rajka (HU) – Bratislava Bratislava – wolfstahl  </vt:lpstr>
      <vt:lpstr> Partneri   V Strednej Európe sme pravou rukou španielskej federácie združení priateľov Svätojakubskej cesty, ktorá zastrešuje miestne a regionálne Svätojakubské organizácie v Španielsku už od roku 1987.</vt:lpstr>
      <vt:lpstr>  Partneri  Konferencia biskupov na Slovensku odobrila a požehnala náš projekt a potvrdila nás ako subjekt, s ktorými môžu biskupstvá spolupracovať. Sme veľmi vďační za to, že zo všetkých „Camino“ iniciatív na Slovensku sme požehnanie získali ako jediní.</vt:lpstr>
      <vt:lpstr>Partneri</vt:lpstr>
      <vt:lpstr>Partneri</vt:lpstr>
      <vt:lpstr>Vízie </vt:lpstr>
      <vt:lpstr>Buen Camino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Radoslava Kornajová</dc:creator>
  <cp:lastModifiedBy>Tatiana Mikušová</cp:lastModifiedBy>
  <cp:revision>16</cp:revision>
  <dcterms:created xsi:type="dcterms:W3CDTF">2024-11-16T16:49:25Z</dcterms:created>
  <dcterms:modified xsi:type="dcterms:W3CDTF">2024-11-25T13:04:45Z</dcterms:modified>
</cp:coreProperties>
</file>