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99" y="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85920b46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3185920b46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85920b46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3185920b46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85920b46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3185920b46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85920b46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3185920b46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185920b46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3185920b46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185920b46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3185920b46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185920b46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3185920b46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mino HR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97050" y="3235350"/>
            <a:ext cx="65157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4400"/>
              <a:buFont typeface="Roboto"/>
              <a:buNone/>
              <a:defRPr sz="4400">
                <a:solidFill>
                  <a:srgbClr val="0056A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1975" y="3192712"/>
            <a:ext cx="915076" cy="91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1">
  <p:cSld name="BLANK_1_3">
    <p:bg>
      <p:bgPr>
        <a:gradFill>
          <a:gsLst>
            <a:gs pos="0">
              <a:schemeClr val="accent2"/>
            </a:gs>
            <a:gs pos="72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39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39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39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39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39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39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51925" y="178375"/>
            <a:ext cx="293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2400"/>
              <a:buFont typeface="Calibri"/>
              <a:buNone/>
              <a:defRPr sz="2400">
                <a:solidFill>
                  <a:srgbClr val="0056A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1800"/>
              <a:buNone/>
              <a:defRPr sz="1800">
                <a:solidFill>
                  <a:srgbClr val="0056A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1800"/>
              <a:buNone/>
              <a:defRPr sz="1800">
                <a:solidFill>
                  <a:srgbClr val="0056A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1800"/>
              <a:buNone/>
              <a:defRPr sz="1800">
                <a:solidFill>
                  <a:srgbClr val="0056A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1800"/>
              <a:buNone/>
              <a:defRPr sz="1800">
                <a:solidFill>
                  <a:srgbClr val="0056A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1800"/>
              <a:buNone/>
              <a:defRPr sz="1800">
                <a:solidFill>
                  <a:srgbClr val="0056A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1800"/>
              <a:buNone/>
              <a:defRPr sz="1800">
                <a:solidFill>
                  <a:srgbClr val="0056A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1800"/>
              <a:buNone/>
              <a:defRPr sz="1800">
                <a:solidFill>
                  <a:srgbClr val="0056A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6A3"/>
              </a:buClr>
              <a:buSzPts val="1800"/>
              <a:buNone/>
              <a:defRPr sz="1800">
                <a:solidFill>
                  <a:srgbClr val="0056A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141175" y="1023100"/>
            <a:ext cx="4398000" cy="3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175" y="153475"/>
            <a:ext cx="548699" cy="54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200"/>
            <a:ext cx="9144002" cy="515189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87200" y="4101300"/>
            <a:ext cx="43341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56A3"/>
                </a:solidFill>
              </a:rPr>
              <a:t>Cultural Route Camino de Santiago</a:t>
            </a:r>
            <a:endParaRPr sz="1800" b="1">
              <a:solidFill>
                <a:srgbClr val="0056A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56A3"/>
                </a:solidFill>
              </a:rPr>
              <a:t>examples of good practices - Croatia</a:t>
            </a:r>
            <a:endParaRPr sz="1800" b="1">
              <a:solidFill>
                <a:srgbClr val="0056A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751925" y="178375"/>
            <a:ext cx="293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8"/>
              <a:buFont typeface="Arial"/>
              <a:buNone/>
            </a:pPr>
            <a:r>
              <a:rPr lang="en" sz="2650"/>
              <a:t>INTRODUCTION</a:t>
            </a:r>
            <a:endParaRPr sz="2650">
              <a:solidFill>
                <a:srgbClr val="0056A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629"/>
              <a:buNone/>
            </a:pPr>
            <a:endParaRPr>
              <a:solidFill>
                <a:srgbClr val="0056A3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141175" y="1023100"/>
            <a:ext cx="4430700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October 2019.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Starting the development of Camino route in Croatia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20 camino enthusiasts 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0 € </a:t>
            </a:r>
            <a:r>
              <a:rPr lang="en" sz="1400"/>
              <a:t>budget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October 2024. 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30.000+</a:t>
            </a:r>
            <a:r>
              <a:rPr lang="en" sz="1400"/>
              <a:t> pilgrims 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on over 1.500 km </a:t>
            </a:r>
            <a:br>
              <a:rPr lang="en" sz="1400"/>
            </a:br>
            <a:r>
              <a:rPr lang="en" sz="1400"/>
              <a:t>of signposted Camino route in Croatia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annual budget 60.000 €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300" y="706310"/>
            <a:ext cx="4430702" cy="443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751925" y="178375"/>
            <a:ext cx="293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8"/>
              <a:buFont typeface="Arial"/>
              <a:buNone/>
            </a:pPr>
            <a:r>
              <a:rPr lang="en" sz="2650"/>
              <a:t>PRIORITY </a:t>
            </a:r>
            <a:endParaRPr sz="2650">
              <a:solidFill>
                <a:srgbClr val="0056A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629"/>
              <a:buNone/>
            </a:pPr>
            <a:endParaRPr>
              <a:solidFill>
                <a:srgbClr val="0056A3"/>
              </a:solidFill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141175" y="1023100"/>
            <a:ext cx="4430700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1st 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Focus on the main goal: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/>
              <a:t>maximize number of pilgrims on Camino route in Croatia and offer them authentic “Camino experience”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2nd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Core team focused on the goal 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and </a:t>
            </a:r>
            <a:r>
              <a:rPr lang="en" sz="1400" b="1" u="sng"/>
              <a:t>not </a:t>
            </a:r>
            <a:r>
              <a:rPr lang="en" sz="1400"/>
              <a:t>on individual ego’s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2675" y="702175"/>
            <a:ext cx="4441324" cy="444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751925" y="178375"/>
            <a:ext cx="293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OUR CONCEPT</a:t>
            </a:r>
            <a:endParaRPr>
              <a:solidFill>
                <a:srgbClr val="0056A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>
              <a:solidFill>
                <a:srgbClr val="0056A3"/>
              </a:solidFill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141175" y="1023100"/>
            <a:ext cx="4430700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Camino route planning</a:t>
            </a:r>
            <a:r>
              <a:rPr lang="en" sz="1400"/>
              <a:t> based on churches and sanctuaries dedicated to St. James</a:t>
            </a:r>
            <a:br>
              <a:rPr lang="en" sz="1400"/>
            </a:br>
            <a:r>
              <a:rPr lang="en" sz="1400"/>
              <a:t>Inclusion of local cultural and natural heritage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Camino experience as open to all - regardless of their religious beliefs, ideology.  </a:t>
            </a:r>
            <a:br>
              <a:rPr lang="en" sz="1400"/>
            </a:br>
            <a:r>
              <a:rPr lang="en" sz="1400" i="1"/>
              <a:t>“Everyone walks their own Camino” 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Project stages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1st Route development 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2nd Route promotion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3rd Pilgrim support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200" y="702180"/>
            <a:ext cx="4430702" cy="4439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751925" y="178375"/>
            <a:ext cx="293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OUR STRATEGY</a:t>
            </a:r>
            <a:endParaRPr>
              <a:solidFill>
                <a:srgbClr val="0056A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>
              <a:solidFill>
                <a:srgbClr val="0056A3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141175" y="1023100"/>
            <a:ext cx="4430700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/>
              <a:t>International cooperation 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1"/>
              <a:t>Official certification of Croatian credential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1"/>
              <a:t>Membership in Archicofradia Universal - oldest Camino institution founded in 1492.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/>
              <a:t>Cooperation with other Camino associations in Europe, Xacobeo, Xunta de Galicia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1"/>
              <a:t>Membership in “Camino Europa Compostela” - federation of Camino associations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/>
              <a:t>PR strategy</a:t>
            </a:r>
            <a:r>
              <a:rPr lang="en" sz="1400"/>
              <a:t> promoting every result achieved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Building </a:t>
            </a:r>
            <a:r>
              <a:rPr lang="en" sz="1400" b="1"/>
              <a:t>credibility </a:t>
            </a:r>
            <a:r>
              <a:rPr lang="en" sz="1400"/>
              <a:t>towards potential partners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2675" y="702175"/>
            <a:ext cx="4441324" cy="444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751925" y="178375"/>
            <a:ext cx="293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LOCAL COOPERATION</a:t>
            </a:r>
            <a:endParaRPr>
              <a:solidFill>
                <a:srgbClr val="0056A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>
              <a:solidFill>
                <a:srgbClr val="0056A3"/>
              </a:solidFill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141175" y="1023100"/>
            <a:ext cx="4430700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Key strategy 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Cooperation with local tourist boards /municipalities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Our need: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Funding for the development of the Camino route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(signposting, infrastructure,, </a:t>
            </a:r>
            <a:r>
              <a:rPr lang="en" sz="1400" b="1" u="sng"/>
              <a:t>marketing</a:t>
            </a:r>
            <a:r>
              <a:rPr lang="en" sz="1400"/>
              <a:t>)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Their need: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More visitors to their destinations 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/>
              <a:t>throughout the year (less popular destinations)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/>
              <a:t>outside of summer months (seaside destinations)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300" y="706310"/>
            <a:ext cx="4430702" cy="443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751925" y="178375"/>
            <a:ext cx="293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8"/>
              <a:buFont typeface="Arial"/>
              <a:buNone/>
            </a:pPr>
            <a:r>
              <a:rPr lang="en" sz="2650"/>
              <a:t>MARKETING</a:t>
            </a:r>
            <a:endParaRPr sz="2650">
              <a:solidFill>
                <a:srgbClr val="0056A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629"/>
              <a:buNone/>
            </a:pPr>
            <a:endParaRPr>
              <a:solidFill>
                <a:srgbClr val="0056A3"/>
              </a:solidFill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141175" y="1023100"/>
            <a:ext cx="4430700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Key advantages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Camino de Santiago as a global brand</a:t>
            </a:r>
            <a:br>
              <a:rPr lang="en" sz="1400"/>
            </a:br>
            <a:r>
              <a:rPr lang="en" sz="1400" i="1"/>
              <a:t>(over 2.5 million google searches per month)</a:t>
            </a:r>
            <a:endParaRPr sz="1400" i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2 or 7 day walk in Croatia vs. 30 day walk in Spain 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Marketing activities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Organized events, PR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Social media, target Facebook groups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Google for Nonprofits Ad grant (10.000 $ per month)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Virtual Camino experience program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Organizing international Camino festival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040" y="702175"/>
            <a:ext cx="4423959" cy="444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751925" y="178375"/>
            <a:ext cx="293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8"/>
              <a:buFont typeface="Arial"/>
              <a:buNone/>
            </a:pPr>
            <a:r>
              <a:rPr lang="en" sz="2650"/>
              <a:t>FUTURE PLANS</a:t>
            </a:r>
            <a:endParaRPr sz="2650">
              <a:solidFill>
                <a:srgbClr val="0056A3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629"/>
              <a:buNone/>
            </a:pPr>
            <a:endParaRPr>
              <a:solidFill>
                <a:srgbClr val="0056A3"/>
              </a:solidFill>
            </a:endParaRPr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141175" y="1023100"/>
            <a:ext cx="4430700" cy="39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Increased </a:t>
            </a:r>
            <a:r>
              <a:rPr lang="en" sz="1400" b="1" u="sng"/>
              <a:t>cooperation </a:t>
            </a:r>
            <a:r>
              <a:rPr lang="en" sz="1400"/>
              <a:t>with other members of “Camino Europa Compostela” federation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Cooperation with local tourist boards /municipalities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EU project funding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directly (Erasmus+)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 cooperation with local municipalities (INTERREG, Creative Europe)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Goal?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500.000</a:t>
            </a:r>
            <a:r>
              <a:rPr lang="en" sz="1400"/>
              <a:t> pilgrims walking the Camino route in Croatia (</a:t>
            </a:r>
            <a:r>
              <a:rPr lang="en" sz="1400" i="1"/>
              <a:t>annually</a:t>
            </a:r>
            <a:r>
              <a:rPr lang="en" sz="1400"/>
              <a:t>)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2675" y="702175"/>
            <a:ext cx="4441324" cy="444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Prezentácia na obrazovke (16:9)</PresentationFormat>
  <Paragraphs>77</Paragraphs>
  <Slides>8</Slides>
  <Notes>8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2" baseType="lpstr">
      <vt:lpstr>Arial</vt:lpstr>
      <vt:lpstr>Calibri</vt:lpstr>
      <vt:lpstr>Roboto</vt:lpstr>
      <vt:lpstr>Simple Light</vt:lpstr>
      <vt:lpstr>Prezentácia programu PowerPoint</vt:lpstr>
      <vt:lpstr>INTRODUCTION </vt:lpstr>
      <vt:lpstr>PRIORITY  </vt:lpstr>
      <vt:lpstr>OUR CONCEPT </vt:lpstr>
      <vt:lpstr>OUR STRATEGY </vt:lpstr>
      <vt:lpstr>LOCAL COOPERATION </vt:lpstr>
      <vt:lpstr>MARKETING </vt:lpstr>
      <vt:lpstr>FUTURE PLANS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</dc:creator>
  <cp:lastModifiedBy>Tatiana Mikušová</cp:lastModifiedBy>
  <cp:revision>1</cp:revision>
  <dcterms:modified xsi:type="dcterms:W3CDTF">2024-11-25T13:03:26Z</dcterms:modified>
</cp:coreProperties>
</file>